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38" r:id="rId2"/>
    <p:sldId id="340" r:id="rId3"/>
    <p:sldId id="339" r:id="rId4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Galletta" initials="DG" lastIdx="1" clrIdx="0">
    <p:extLst>
      <p:ext uri="{19B8F6BF-5375-455C-9EA6-DF929625EA0E}">
        <p15:presenceInfo xmlns:p15="http://schemas.microsoft.com/office/powerpoint/2012/main" userId="93493b37ef6dc9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AEE2"/>
    <a:srgbClr val="B7472A"/>
    <a:srgbClr val="1F6FD8"/>
    <a:srgbClr val="C9C9C9"/>
    <a:srgbClr val="E6E6E6"/>
    <a:srgbClr val="FFFFFF"/>
    <a:srgbClr val="134383"/>
    <a:srgbClr val="D2F9FA"/>
    <a:srgbClr val="6EA600"/>
    <a:srgbClr val="C30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74" autoAdjust="0"/>
    <p:restoredTop sz="94660"/>
  </p:normalViewPr>
  <p:slideViewPr>
    <p:cSldViewPr snapToGrid="0">
      <p:cViewPr>
        <p:scale>
          <a:sx n="66" d="100"/>
          <a:sy n="66" d="100"/>
        </p:scale>
        <p:origin x="1068" y="21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07013799"/>
              </p:ext>
            </p:extLst>
          </p:nvPr>
        </p:nvGraphicFramePr>
        <p:xfrm>
          <a:off x="1813" y="1589"/>
          <a:ext cx="180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3" y="1589"/>
                        <a:ext cx="1809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667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" y="6499861"/>
            <a:ext cx="12191999" cy="35814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439614" tIns="37221" rIns="439614" bIns="37221" rtlCol="0" anchor="ctr"/>
          <a:lstStyle>
            <a:lvl1pPr algn="ctr">
              <a:defRPr sz="1067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tabLst>
                <a:tab pos="5161014" algn="ctr"/>
                <a:tab pos="10439204" algn="r"/>
              </a:tabLst>
            </a:pPr>
            <a:r>
              <a:rPr lang="en-US"/>
              <a:t>		</a:t>
            </a:r>
            <a:endParaRPr lang="en-US" dirty="0"/>
          </a:p>
        </p:txBody>
      </p:sp>
      <p:sp>
        <p:nvSpPr>
          <p:cNvPr id="11" name="Title 1"/>
          <p:cNvSpPr>
            <a:spLocks noGrp="1" noChangeAspect="1"/>
          </p:cNvSpPr>
          <p:nvPr>
            <p:ph type="title"/>
          </p:nvPr>
        </p:nvSpPr>
        <p:spPr>
          <a:xfrm>
            <a:off x="2" y="0"/>
            <a:ext cx="10027308" cy="720000"/>
          </a:xfrm>
          <a:prstGeom prst="rect">
            <a:avLst/>
          </a:prstGeom>
          <a:solidFill>
            <a:schemeClr val="accent1"/>
          </a:solidFill>
          <a:effectLst>
            <a:outerShdw blurRad="50800" dist="12700" dir="5400000" algn="t" rotWithShape="0">
              <a:prstClr val="black">
                <a:alpha val="30000"/>
              </a:prstClr>
            </a:outerShdw>
          </a:effectLst>
        </p:spPr>
        <p:txBody>
          <a:bodyPr lIns="439614" anchor="ctr" anchorCtr="0">
            <a:noAutofit/>
          </a:bodyPr>
          <a:lstStyle>
            <a:lvl1pPr>
              <a:defRPr sz="2667" b="0">
                <a:solidFill>
                  <a:schemeClr val="bg1"/>
                </a:solidFill>
                <a:latin typeface="Gotham Narrow Bold" pitchFamily="2" charset="0"/>
              </a:defRPr>
            </a:lvl1pPr>
          </a:lstStyle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45699B-402A-4954-97E6-DBF3997C65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64"/>
          <a:stretch/>
        </p:blipFill>
        <p:spPr>
          <a:xfrm>
            <a:off x="10205002" y="111923"/>
            <a:ext cx="1760313" cy="55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37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5AB2AE6-DEE4-46A6-BF45-9670872B774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369112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1" imgH="411" progId="TCLayout.ActiveDocument.1">
                  <p:embed/>
                </p:oleObj>
              </mc:Choice>
              <mc:Fallback>
                <p:oleObj name="think-cell Slide" r:id="rId3" imgW="411" imgH="41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FEF22-52B8-4868-B7BF-CADC39CE15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" y="6499861"/>
            <a:ext cx="12191999" cy="35814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439614" tIns="37221" rIns="439614" bIns="37221" rtlCol="0" anchor="ctr"/>
          <a:lstStyle>
            <a:lvl1pPr algn="ctr">
              <a:defRPr sz="1067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tabLst>
                <a:tab pos="5161014" algn="ctr"/>
                <a:tab pos="10439204" algn="r"/>
              </a:tabLst>
            </a:pPr>
            <a:r>
              <a:rPr lang="en-US"/>
              <a:t>		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115C1C-A4E7-49DC-A327-AB642F255356}"/>
              </a:ext>
            </a:extLst>
          </p:cNvPr>
          <p:cNvSpPr>
            <a:spLocks noGrp="1" noChangeAspect="1"/>
          </p:cNvSpPr>
          <p:nvPr>
            <p:ph type="title"/>
          </p:nvPr>
        </p:nvSpPr>
        <p:spPr>
          <a:xfrm>
            <a:off x="2" y="0"/>
            <a:ext cx="10027308" cy="720000"/>
          </a:xfrm>
          <a:prstGeom prst="rect">
            <a:avLst/>
          </a:prstGeom>
          <a:solidFill>
            <a:schemeClr val="accent1"/>
          </a:solidFill>
          <a:effectLst>
            <a:outerShdw blurRad="50800" dist="12700" dir="5400000" algn="t" rotWithShape="0">
              <a:prstClr val="black">
                <a:alpha val="30000"/>
              </a:prstClr>
            </a:outerShdw>
          </a:effectLst>
        </p:spPr>
        <p:txBody>
          <a:bodyPr lIns="439614" anchor="ctr" anchorCtr="0">
            <a:noAutofit/>
          </a:bodyPr>
          <a:lstStyle>
            <a:lvl1pPr>
              <a:defRPr sz="2667" b="0">
                <a:solidFill>
                  <a:schemeClr val="bg1"/>
                </a:solidFill>
                <a:latin typeface="Gotham Narrow Bold" pitchFamily="2" charset="0"/>
              </a:defRPr>
            </a:lvl1pPr>
          </a:lstStyle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81A317-7C1B-4422-98C3-84F028DA37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64"/>
          <a:stretch/>
        </p:blipFill>
        <p:spPr>
          <a:xfrm>
            <a:off x="10205002" y="111923"/>
            <a:ext cx="1760313" cy="55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93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9104BAE-169A-4B13-B976-CE07CB10D00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100740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1" imgH="411" progId="TCLayout.ActiveDocument.1">
                  <p:embed/>
                </p:oleObj>
              </mc:Choice>
              <mc:Fallback>
                <p:oleObj name="think-cell Slide" r:id="rId3" imgW="411" imgH="41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53363-258E-4C88-BEC4-2926A81ED6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" y="6499861"/>
            <a:ext cx="12191999" cy="35814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439614" tIns="37221" rIns="439614" bIns="37221" rtlCol="0" anchor="ctr"/>
          <a:lstStyle>
            <a:lvl1pPr algn="ctr">
              <a:defRPr sz="1067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tabLst>
                <a:tab pos="5161014" algn="ctr"/>
                <a:tab pos="10439204" algn="r"/>
              </a:tabLst>
            </a:pPr>
            <a:r>
              <a:rPr lang="en-US"/>
              <a:t>		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19B53C-F7F5-47A8-90D8-8538C99D4C5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466357" y="306415"/>
            <a:ext cx="2512792" cy="323791"/>
          </a:xfrm>
          <a:prstGeom prst="rect">
            <a:avLst/>
          </a:prstGeom>
        </p:spPr>
      </p:pic>
      <p:sp>
        <p:nvSpPr>
          <p:cNvPr id="9" name="Title 2">
            <a:extLst>
              <a:ext uri="{FF2B5EF4-FFF2-40B4-BE49-F238E27FC236}">
                <a16:creationId xmlns:a16="http://schemas.microsoft.com/office/drawing/2014/main" id="{A97E00ED-BA3D-4B05-9F5F-E2B17E9AB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" y="-1"/>
            <a:ext cx="9258298" cy="885825"/>
          </a:xfrm>
          <a:prstGeom prst="rect">
            <a:avLst/>
          </a:prstGeom>
          <a:solidFill>
            <a:srgbClr val="1F6FD8"/>
          </a:solidFill>
          <a:effectLst/>
        </p:spPr>
        <p:txBody>
          <a:bodyPr vert="horz" lIns="360000" anchor="ctr"/>
          <a:lstStyle>
            <a:lvl1pPr>
              <a:defRPr sz="2400" b="0"/>
            </a:lvl1pPr>
          </a:lstStyle>
          <a:p>
            <a:endParaRPr lang="en-AU" sz="2200" dirty="0">
              <a:latin typeface="Inter" panose="020B0502030000000004" pitchFamily="34" charset="0"/>
              <a:ea typeface="Inter" panose="020B0502030000000004" pitchFamily="34" charset="0"/>
              <a:cs typeface="Inter" panose="020B050203000000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6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BEB41833-1B89-4946-A1D4-0329E12DC1B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5082669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1" imgH="411" progId="TCLayout.ActiveDocument.1">
                  <p:embed/>
                </p:oleObj>
              </mc:Choice>
              <mc:Fallback>
                <p:oleObj name="think-cell Slide" r:id="rId3" imgW="411" imgH="41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A28CAAA-7C35-4639-9E09-97131D228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D0162-48E6-4CC7-9AF5-A80ACF672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3F2359-BB3D-4E06-815A-CAC4D92D4B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tabLst>
                <a:tab pos="5161014" algn="ctr"/>
                <a:tab pos="10439204" algn="r"/>
              </a:tabLst>
            </a:pPr>
            <a:r>
              <a:rPr lang="en-US"/>
              <a:t>		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6BE3BE-64C6-461B-8E51-A0211F13E4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64"/>
          <a:stretch/>
        </p:blipFill>
        <p:spPr>
          <a:xfrm>
            <a:off x="10205002" y="111923"/>
            <a:ext cx="1760313" cy="55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07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598041120"/>
              </p:ext>
            </p:extLst>
          </p:nvPr>
        </p:nvGraphicFramePr>
        <p:xfrm>
          <a:off x="1813" y="1591"/>
          <a:ext cx="180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360" imgH="360" progId="TCLayout.ActiveDocument.1">
                  <p:embed/>
                </p:oleObj>
              </mc:Choice>
              <mc:Fallback>
                <p:oleObj name="think-cell Slide" r:id="rId8" imgW="360" imgH="360" progId="TCLayout.ActiveDocument.1">
                  <p:embed/>
                  <p:pic>
                    <p:nvPicPr>
                      <p:cNvPr id="4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3" y="1591"/>
                        <a:ext cx="1809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667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8DF29BF-E0CB-49E5-8E1F-0E9344E3C8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" y="6499861"/>
            <a:ext cx="12191999" cy="35814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439614" tIns="37221" rIns="439614" bIns="37221" rtlCol="0" anchor="ctr"/>
          <a:lstStyle>
            <a:lvl1pPr algn="ctr">
              <a:defRPr sz="1067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tabLst>
                <a:tab pos="5161014" algn="ctr"/>
                <a:tab pos="10439204" algn="r"/>
              </a:tabLst>
            </a:pPr>
            <a:r>
              <a:rPr lang="en-US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8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hf hdr="0" dt="0"/>
  <p:txStyles>
    <p:titleStyle>
      <a:lvl1pPr algn="l" defTabSz="870484" rtl="0" eaLnBrk="1" latinLnBrk="0" hangingPunct="1">
        <a:lnSpc>
          <a:spcPct val="90000"/>
        </a:lnSpc>
        <a:spcBef>
          <a:spcPct val="0"/>
        </a:spcBef>
        <a:buNone/>
        <a:defRPr lang="en-US" sz="2667" b="1" kern="1200" dirty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870484" rtl="0" eaLnBrk="1" latinLnBrk="0" hangingPunct="1">
        <a:lnSpc>
          <a:spcPct val="90000"/>
        </a:lnSpc>
        <a:spcBef>
          <a:spcPts val="952"/>
        </a:spcBef>
        <a:buFont typeface="Arial" panose="020B0604020202020204" pitchFamily="34" charset="0"/>
        <a:buNone/>
        <a:defRPr sz="2133" kern="1200">
          <a:solidFill>
            <a:schemeClr val="tx1"/>
          </a:solidFill>
          <a:latin typeface="Gotham Narrow Medium" pitchFamily="2" charset="0"/>
          <a:ea typeface="+mn-ea"/>
          <a:cs typeface="Arial" panose="020B0604020202020204" pitchFamily="34" charset="0"/>
        </a:defRPr>
      </a:lvl1pPr>
      <a:lvl2pPr marL="196446" indent="-196446" algn="l" defTabSz="870484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Gotham Narrow Medium" pitchFamily="2" charset="0"/>
          <a:ea typeface="+mn-ea"/>
          <a:cs typeface="Arial" panose="020B0604020202020204" pitchFamily="34" charset="0"/>
        </a:defRPr>
      </a:lvl2pPr>
      <a:lvl3pPr marL="387722" indent="-191278" algn="l" defTabSz="870484" rtl="0" eaLnBrk="1" latinLnBrk="0" hangingPunct="1">
        <a:lnSpc>
          <a:spcPct val="90000"/>
        </a:lnSpc>
        <a:spcBef>
          <a:spcPts val="476"/>
        </a:spcBef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Gotham Narrow Medium" pitchFamily="2" charset="0"/>
          <a:ea typeface="+mn-ea"/>
          <a:cs typeface="Arial" panose="020B0604020202020204" pitchFamily="34" charset="0"/>
        </a:defRPr>
      </a:lvl3pPr>
      <a:lvl4pPr marL="584168" indent="-196446" algn="l" defTabSz="870484" rtl="0" eaLnBrk="1" latinLnBrk="0" hangingPunct="1">
        <a:lnSpc>
          <a:spcPct val="90000"/>
        </a:lnSpc>
        <a:spcBef>
          <a:spcPts val="476"/>
        </a:spcBef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Gotham Narrow Medium" pitchFamily="2" charset="0"/>
          <a:ea typeface="+mn-ea"/>
          <a:cs typeface="Arial" panose="020B0604020202020204" pitchFamily="34" charset="0"/>
        </a:defRPr>
      </a:lvl4pPr>
      <a:lvl5pPr marL="780614" indent="-196446" algn="l" defTabSz="870484" rtl="0" eaLnBrk="1" latinLnBrk="0" hangingPunct="1">
        <a:lnSpc>
          <a:spcPct val="90000"/>
        </a:lnSpc>
        <a:spcBef>
          <a:spcPts val="476"/>
        </a:spcBef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Gotham Narrow Medium" pitchFamily="2" charset="0"/>
          <a:ea typeface="+mn-ea"/>
          <a:cs typeface="Arial" panose="020B0604020202020204" pitchFamily="34" charset="0"/>
        </a:defRPr>
      </a:lvl5pPr>
      <a:lvl6pPr marL="2393827" indent="-217621" algn="l" defTabSz="870484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6pPr>
      <a:lvl7pPr marL="2829071" indent="-217621" algn="l" defTabSz="870484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7pPr>
      <a:lvl8pPr marL="3264310" indent="-217621" algn="l" defTabSz="870484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8pPr>
      <a:lvl9pPr marL="3699552" indent="-217621" algn="l" defTabSz="870484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0484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1pPr>
      <a:lvl2pPr marL="435241" algn="l" defTabSz="870484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2pPr>
      <a:lvl3pPr marL="870484" algn="l" defTabSz="870484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3pPr>
      <a:lvl4pPr marL="1305725" algn="l" defTabSz="870484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4pPr>
      <a:lvl5pPr marL="1740966" algn="l" defTabSz="870484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5pPr>
      <a:lvl6pPr marL="2176207" algn="l" defTabSz="870484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6pPr>
      <a:lvl7pPr marL="2611448" algn="l" defTabSz="870484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7pPr>
      <a:lvl8pPr marL="3046689" algn="l" defTabSz="870484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8pPr>
      <a:lvl9pPr marL="3481930" algn="l" defTabSz="870484" rtl="0" eaLnBrk="1" latinLnBrk="0" hangingPunct="1">
        <a:defRPr sz="17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809CB042-9976-40F2-A0EB-4352E6D93E1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017729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1" imgH="411" progId="TCLayout.ActiveDocument.1">
                  <p:embed/>
                </p:oleObj>
              </mc:Choice>
              <mc:Fallback>
                <p:oleObj name="think-cell Slide" r:id="rId3" imgW="411" imgH="41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809CB042-9976-40F2-A0EB-4352E6D93E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D123F1E-AD2F-47F9-BDD5-067A5EF943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solidFill>
            <a:schemeClr val="accent6">
              <a:lumMod val="50000"/>
            </a:schemeClr>
          </a:solidFill>
        </p:spPr>
        <p:txBody>
          <a:bodyPr vert="horz" lIns="439614" tIns="37221" rIns="439614" bIns="37221" rtlCol="0" anchor="ctr"/>
          <a:lstStyle/>
          <a:p>
            <a:pPr algn="l">
              <a:tabLst>
                <a:tab pos="5160963" algn="ctr"/>
                <a:tab pos="10944225" algn="r"/>
              </a:tabLst>
            </a:pPr>
            <a:r>
              <a:rPr lang="en-US" dirty="0">
                <a:latin typeface="+mn-lt"/>
              </a:rPr>
              <a:t>	</a:t>
            </a:r>
            <a:r>
              <a:rPr lang="en-US">
                <a:latin typeface="+mn-lt"/>
              </a:rPr>
              <a:t>	</a:t>
            </a:r>
            <a:r>
              <a:rPr lang="en-US" dirty="0">
                <a:latin typeface="+mn-lt"/>
              </a:rPr>
              <a:t>SlideScience</a:t>
            </a:r>
            <a:r>
              <a:rPr lang="en-US">
                <a:latin typeface="+mn-lt"/>
              </a:rPr>
              <a:t>.co</a:t>
            </a:r>
            <a:endParaRPr lang="en-US" dirty="0">
              <a:latin typeface="+mn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48D4E3B-9DEB-4A87-BE6B-C3737E57D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AU" sz="2400" dirty="0">
                <a:latin typeface="Inter" panose="020B0502030000000004" pitchFamily="34" charset="0"/>
                <a:ea typeface="Inter" panose="020B0502030000000004" pitchFamily="34" charset="0"/>
                <a:cs typeface="Inter" panose="020B0502030000000004" pitchFamily="34" charset="0"/>
              </a:rPr>
              <a:t>TAM Template: Bubble</a:t>
            </a:r>
            <a:endParaRPr lang="en-AU" dirty="0"/>
          </a:p>
        </p:txBody>
      </p:sp>
      <p:sp>
        <p:nvSpPr>
          <p:cNvPr id="457" name="Oval 456">
            <a:extLst>
              <a:ext uri="{FF2B5EF4-FFF2-40B4-BE49-F238E27FC236}">
                <a16:creationId xmlns:a16="http://schemas.microsoft.com/office/drawing/2014/main" id="{301385B8-7D18-4746-A7F7-EB2BBBE13F0C}"/>
              </a:ext>
            </a:extLst>
          </p:cNvPr>
          <p:cNvSpPr/>
          <p:nvPr/>
        </p:nvSpPr>
        <p:spPr>
          <a:xfrm>
            <a:off x="970996" y="1348654"/>
            <a:ext cx="4688378" cy="4688378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rtlCol="0" anchor="ctr"/>
          <a:lstStyle/>
          <a:p>
            <a:pPr algn="ctr">
              <a:spcAft>
                <a:spcPts val="600"/>
              </a:spcAft>
            </a:pPr>
            <a:r>
              <a:rPr lang="en-AU" sz="2000" b="1" dirty="0">
                <a:solidFill>
                  <a:schemeClr val="bg1"/>
                </a:solidFill>
                <a:latin typeface="+mj-lt"/>
                <a:ea typeface="Inter" panose="020B0502030000000004" pitchFamily="34" charset="0"/>
                <a:cs typeface="Inter" panose="020B0502030000000004" pitchFamily="34" charset="0"/>
              </a:rPr>
              <a:t>Global Packaged</a:t>
            </a:r>
            <a:br>
              <a:rPr lang="en-AU" sz="2000" b="1" dirty="0">
                <a:solidFill>
                  <a:schemeClr val="bg1"/>
                </a:solidFill>
                <a:latin typeface="+mj-lt"/>
                <a:ea typeface="Inter" panose="020B0502030000000004" pitchFamily="34" charset="0"/>
                <a:cs typeface="Inter" panose="020B0502030000000004" pitchFamily="34" charset="0"/>
              </a:rPr>
            </a:br>
            <a:r>
              <a:rPr lang="en-AU" sz="2000" b="1" dirty="0">
                <a:solidFill>
                  <a:schemeClr val="bg1"/>
                </a:solidFill>
                <a:latin typeface="+mj-lt"/>
                <a:ea typeface="Inter" panose="020B0502030000000004" pitchFamily="34" charset="0"/>
                <a:cs typeface="Inter" panose="020B0502030000000004" pitchFamily="34" charset="0"/>
              </a:rPr>
              <a:t>Coffee Bean Purchases</a:t>
            </a:r>
          </a:p>
          <a:p>
            <a:pPr algn="ctr">
              <a:spcAft>
                <a:spcPts val="600"/>
              </a:spcAft>
            </a:pPr>
            <a:r>
              <a:rPr lang="en-AU" sz="2000" b="1" dirty="0">
                <a:solidFill>
                  <a:schemeClr val="bg1"/>
                </a:solidFill>
                <a:latin typeface="+mj-lt"/>
                <a:ea typeface="Inter" panose="020B0502030000000004" pitchFamily="34" charset="0"/>
                <a:cs typeface="Inter" panose="020B0502030000000004" pitchFamily="34" charset="0"/>
              </a:rPr>
              <a:t>~$438bn</a:t>
            </a:r>
          </a:p>
          <a:p>
            <a:pPr algn="ctr">
              <a:spcAft>
                <a:spcPts val="600"/>
              </a:spcAft>
            </a:pPr>
            <a:endParaRPr lang="en-AU" sz="2000" b="1" dirty="0">
              <a:solidFill>
                <a:schemeClr val="bg1"/>
              </a:solidFill>
              <a:latin typeface="+mj-lt"/>
              <a:ea typeface="Inter" panose="020B0502030000000004" pitchFamily="34" charset="0"/>
              <a:cs typeface="Inter" panose="020B0502030000000004" pitchFamily="34" charset="0"/>
            </a:endParaRPr>
          </a:p>
          <a:p>
            <a:pPr algn="ctr">
              <a:spcAft>
                <a:spcPts val="600"/>
              </a:spcAft>
            </a:pPr>
            <a:endParaRPr lang="en-AU" sz="2000" dirty="0">
              <a:solidFill>
                <a:schemeClr val="bg1"/>
              </a:solidFill>
              <a:latin typeface="+mj-lt"/>
              <a:ea typeface="Inter" panose="020B0502030000000004" pitchFamily="34" charset="0"/>
              <a:cs typeface="Inter" panose="020B0502030000000004" pitchFamily="34" charset="0"/>
            </a:endParaRPr>
          </a:p>
          <a:p>
            <a:pPr algn="ctr">
              <a:spcAft>
                <a:spcPts val="600"/>
              </a:spcAft>
            </a:pPr>
            <a:endParaRPr lang="en-AU" sz="2000" dirty="0">
              <a:solidFill>
                <a:schemeClr val="bg1"/>
              </a:solidFill>
              <a:latin typeface="+mj-lt"/>
              <a:ea typeface="Inter" panose="020B0502030000000004" pitchFamily="34" charset="0"/>
              <a:cs typeface="Inter" panose="020B0502030000000004" pitchFamily="34" charset="0"/>
            </a:endParaRPr>
          </a:p>
          <a:p>
            <a:pPr algn="ctr">
              <a:spcAft>
                <a:spcPts val="600"/>
              </a:spcAft>
            </a:pPr>
            <a:endParaRPr lang="en-AU" sz="2000" dirty="0">
              <a:solidFill>
                <a:schemeClr val="bg1"/>
              </a:solidFill>
              <a:latin typeface="+mj-lt"/>
              <a:ea typeface="Inter" panose="020B0502030000000004" pitchFamily="34" charset="0"/>
              <a:cs typeface="Inter" panose="020B0502030000000004" pitchFamily="34" charset="0"/>
            </a:endParaRPr>
          </a:p>
          <a:p>
            <a:pPr algn="ctr">
              <a:spcAft>
                <a:spcPts val="600"/>
              </a:spcAft>
            </a:pPr>
            <a:endParaRPr lang="en-AU" sz="2000" dirty="0">
              <a:solidFill>
                <a:schemeClr val="bg1"/>
              </a:solidFill>
              <a:latin typeface="+mj-lt"/>
              <a:ea typeface="Inter" panose="020B0502030000000004" pitchFamily="34" charset="0"/>
              <a:cs typeface="Inter" panose="020B0502030000000004" pitchFamily="34" charset="0"/>
            </a:endParaRPr>
          </a:p>
          <a:p>
            <a:pPr algn="ctr">
              <a:spcAft>
                <a:spcPts val="600"/>
              </a:spcAft>
            </a:pPr>
            <a:endParaRPr lang="en-AU" sz="2000" dirty="0">
              <a:solidFill>
                <a:schemeClr val="bg1"/>
              </a:solidFill>
              <a:latin typeface="+mj-lt"/>
              <a:ea typeface="Inter" panose="020B0502030000000004" pitchFamily="34" charset="0"/>
              <a:cs typeface="Inter" panose="020B0502030000000004" pitchFamily="34" charset="0"/>
            </a:endParaRPr>
          </a:p>
          <a:p>
            <a:pPr algn="ctr">
              <a:spcAft>
                <a:spcPts val="600"/>
              </a:spcAft>
            </a:pPr>
            <a:endParaRPr lang="en-AU" sz="2000" dirty="0">
              <a:solidFill>
                <a:schemeClr val="bg1"/>
              </a:solidFill>
              <a:latin typeface="+mj-lt"/>
              <a:ea typeface="Inter" panose="020B0502030000000004" pitchFamily="34" charset="0"/>
              <a:cs typeface="Inter" panose="020B0502030000000004" pitchFamily="34" charset="0"/>
            </a:endParaRPr>
          </a:p>
          <a:p>
            <a:pPr algn="ctr">
              <a:spcAft>
                <a:spcPts val="600"/>
              </a:spcAft>
            </a:pPr>
            <a:endParaRPr lang="en-AU" sz="2000" dirty="0">
              <a:solidFill>
                <a:schemeClr val="bg1"/>
              </a:solidFill>
              <a:latin typeface="+mj-lt"/>
              <a:ea typeface="Inter" panose="020B0502030000000004" pitchFamily="34" charset="0"/>
              <a:cs typeface="Inter" panose="020B0502030000000004" pitchFamily="34" charset="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FB552876-D540-4252-8ED1-BA3CAD00A37D}"/>
              </a:ext>
            </a:extLst>
          </p:cNvPr>
          <p:cNvSpPr/>
          <p:nvPr/>
        </p:nvSpPr>
        <p:spPr>
          <a:xfrm>
            <a:off x="1745622" y="2897905"/>
            <a:ext cx="3139127" cy="3139127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AU" b="1" dirty="0">
                <a:solidFill>
                  <a:schemeClr val="bg1"/>
                </a:solidFill>
                <a:latin typeface="+mj-lt"/>
                <a:ea typeface="Inter" panose="020B0502030000000004" pitchFamily="34" charset="0"/>
                <a:cs typeface="Inter" panose="020B0502030000000004" pitchFamily="34" charset="0"/>
              </a:rPr>
              <a:t>Global Online</a:t>
            </a:r>
            <a:br>
              <a:rPr lang="en-AU" b="1" dirty="0">
                <a:solidFill>
                  <a:schemeClr val="bg1"/>
                </a:solidFill>
                <a:latin typeface="+mj-lt"/>
                <a:ea typeface="Inter" panose="020B0502030000000004" pitchFamily="34" charset="0"/>
                <a:cs typeface="Inter" panose="020B0502030000000004" pitchFamily="34" charset="0"/>
              </a:rPr>
            </a:br>
            <a:r>
              <a:rPr lang="en-AU" b="1" dirty="0">
                <a:solidFill>
                  <a:schemeClr val="bg1"/>
                </a:solidFill>
                <a:latin typeface="+mj-lt"/>
                <a:ea typeface="Inter" panose="020B0502030000000004" pitchFamily="34" charset="0"/>
                <a:cs typeface="Inter" panose="020B0502030000000004" pitchFamily="34" charset="0"/>
              </a:rPr>
              <a:t>Packaged Coffee Bean Purchases</a:t>
            </a:r>
          </a:p>
          <a:p>
            <a:pPr algn="ctr">
              <a:spcAft>
                <a:spcPts val="600"/>
              </a:spcAft>
            </a:pPr>
            <a:r>
              <a:rPr lang="en-AU" b="1" dirty="0">
                <a:solidFill>
                  <a:schemeClr val="bg1"/>
                </a:solidFill>
                <a:latin typeface="+mj-lt"/>
                <a:ea typeface="Inter" panose="020B0502030000000004" pitchFamily="34" charset="0"/>
                <a:cs typeface="Inter" panose="020B0502030000000004" pitchFamily="34" charset="0"/>
              </a:rPr>
              <a:t>~$113bn</a:t>
            </a:r>
            <a:endParaRPr lang="en-AU" dirty="0">
              <a:solidFill>
                <a:schemeClr val="bg1"/>
              </a:solidFill>
              <a:latin typeface="+mj-lt"/>
              <a:ea typeface="Inter" panose="020B0502030000000004" pitchFamily="34" charset="0"/>
              <a:cs typeface="Inter" panose="020B0502030000000004" pitchFamily="34" charset="0"/>
            </a:endParaRPr>
          </a:p>
          <a:p>
            <a:pPr algn="ctr">
              <a:spcAft>
                <a:spcPts val="600"/>
              </a:spcAft>
            </a:pPr>
            <a:endParaRPr lang="en-AU" dirty="0">
              <a:solidFill>
                <a:schemeClr val="bg1"/>
              </a:solidFill>
              <a:latin typeface="+mj-lt"/>
              <a:ea typeface="Inter" panose="020B0502030000000004" pitchFamily="34" charset="0"/>
              <a:cs typeface="Inter" panose="020B0502030000000004" pitchFamily="34" charset="0"/>
            </a:endParaRPr>
          </a:p>
          <a:p>
            <a:pPr algn="ctr">
              <a:spcAft>
                <a:spcPts val="600"/>
              </a:spcAft>
            </a:pPr>
            <a:endParaRPr lang="en-AU" dirty="0">
              <a:solidFill>
                <a:schemeClr val="bg1"/>
              </a:solidFill>
              <a:latin typeface="+mj-lt"/>
              <a:ea typeface="Inter" panose="020B0502030000000004" pitchFamily="34" charset="0"/>
              <a:cs typeface="Inter" panose="020B0502030000000004" pitchFamily="34" charset="0"/>
            </a:endParaRPr>
          </a:p>
          <a:p>
            <a:pPr algn="ctr">
              <a:spcAft>
                <a:spcPts val="600"/>
              </a:spcAft>
            </a:pPr>
            <a:endParaRPr lang="en-AU" dirty="0">
              <a:solidFill>
                <a:schemeClr val="bg1"/>
              </a:solidFill>
              <a:latin typeface="+mj-lt"/>
              <a:ea typeface="Inter" panose="020B0502030000000004" pitchFamily="34" charset="0"/>
              <a:cs typeface="Inter" panose="020B0502030000000004" pitchFamily="34" charset="0"/>
            </a:endParaRPr>
          </a:p>
          <a:p>
            <a:pPr algn="ctr">
              <a:spcAft>
                <a:spcPts val="600"/>
              </a:spcAft>
            </a:pPr>
            <a:endParaRPr lang="en-AU" dirty="0">
              <a:solidFill>
                <a:schemeClr val="bg1"/>
              </a:solidFill>
              <a:latin typeface="+mj-lt"/>
              <a:ea typeface="Inter" panose="020B0502030000000004" pitchFamily="34" charset="0"/>
              <a:cs typeface="Inter" panose="020B0502030000000004" pitchFamily="34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9A4E67B6-0257-4FDA-8932-81144E0701CE}"/>
              </a:ext>
            </a:extLst>
          </p:cNvPr>
          <p:cNvSpPr/>
          <p:nvPr/>
        </p:nvSpPr>
        <p:spPr>
          <a:xfrm>
            <a:off x="2499971" y="4406604"/>
            <a:ext cx="1630428" cy="1630428"/>
          </a:xfrm>
          <a:prstGeom prst="ellipse">
            <a:avLst/>
          </a:prstGeom>
          <a:solidFill>
            <a:srgbClr val="74AEE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spcAft>
                <a:spcPts val="600"/>
              </a:spcAft>
            </a:pPr>
            <a:r>
              <a:rPr lang="en-AU" sz="1400" b="1" dirty="0">
                <a:solidFill>
                  <a:schemeClr val="bg1"/>
                </a:solidFill>
                <a:latin typeface="+mj-lt"/>
                <a:ea typeface="Inter" panose="020B0502030000000004" pitchFamily="34" charset="0"/>
                <a:cs typeface="Inter" panose="020B0502030000000004" pitchFamily="34" charset="0"/>
              </a:rPr>
              <a:t>Estimated </a:t>
            </a:r>
            <a:br>
              <a:rPr lang="en-AU" sz="1400" b="1" dirty="0">
                <a:solidFill>
                  <a:schemeClr val="bg1"/>
                </a:solidFill>
                <a:latin typeface="+mj-lt"/>
                <a:ea typeface="Inter" panose="020B0502030000000004" pitchFamily="34" charset="0"/>
                <a:cs typeface="Inter" panose="020B0502030000000004" pitchFamily="34" charset="0"/>
              </a:rPr>
            </a:br>
            <a:r>
              <a:rPr lang="en-AU" sz="1400" b="1" dirty="0">
                <a:solidFill>
                  <a:schemeClr val="bg1"/>
                </a:solidFill>
                <a:latin typeface="+mj-lt"/>
                <a:ea typeface="Inter" panose="020B0502030000000004" pitchFamily="34" charset="0"/>
                <a:cs typeface="Inter" panose="020B0502030000000004" pitchFamily="34" charset="0"/>
              </a:rPr>
              <a:t>Obtainable </a:t>
            </a:r>
            <a:br>
              <a:rPr lang="en-AU" sz="1400" b="1" dirty="0">
                <a:solidFill>
                  <a:schemeClr val="bg1"/>
                </a:solidFill>
                <a:latin typeface="+mj-lt"/>
                <a:ea typeface="Inter" panose="020B0502030000000004" pitchFamily="34" charset="0"/>
                <a:cs typeface="Inter" panose="020B0502030000000004" pitchFamily="34" charset="0"/>
              </a:rPr>
            </a:br>
            <a:r>
              <a:rPr lang="en-AU" sz="1400" b="1" dirty="0">
                <a:solidFill>
                  <a:schemeClr val="bg1"/>
                </a:solidFill>
                <a:latin typeface="+mj-lt"/>
                <a:ea typeface="Inter" panose="020B0502030000000004" pitchFamily="34" charset="0"/>
                <a:cs typeface="Inter" panose="020B0502030000000004" pitchFamily="34" charset="0"/>
              </a:rPr>
              <a:t>Market</a:t>
            </a:r>
          </a:p>
          <a:p>
            <a:pPr algn="ctr">
              <a:spcAft>
                <a:spcPts val="600"/>
              </a:spcAft>
            </a:pPr>
            <a:r>
              <a:rPr lang="en-AU" sz="1400" b="1" dirty="0">
                <a:solidFill>
                  <a:schemeClr val="bg1"/>
                </a:solidFill>
                <a:latin typeface="+mj-lt"/>
                <a:ea typeface="Inter" panose="020B0502030000000004" pitchFamily="34" charset="0"/>
                <a:cs typeface="Inter" panose="020B0502030000000004" pitchFamily="34" charset="0"/>
              </a:rPr>
              <a:t>~$14bn</a:t>
            </a:r>
            <a:endParaRPr lang="en-AU" sz="1400" dirty="0">
              <a:solidFill>
                <a:schemeClr val="bg1"/>
              </a:solidFill>
              <a:latin typeface="+mj-lt"/>
              <a:ea typeface="Inter" panose="020B0502030000000004" pitchFamily="34" charset="0"/>
              <a:cs typeface="Inter" panose="020B0502030000000004" pitchFamily="34" charset="0"/>
            </a:endParaRPr>
          </a:p>
        </p:txBody>
      </p:sp>
      <p:sp>
        <p:nvSpPr>
          <p:cNvPr id="464" name="Rectangle 463">
            <a:extLst>
              <a:ext uri="{FF2B5EF4-FFF2-40B4-BE49-F238E27FC236}">
                <a16:creationId xmlns:a16="http://schemas.microsoft.com/office/drawing/2014/main" id="{C7748FC8-94C5-4439-89C0-04BA12AE8B4E}"/>
              </a:ext>
            </a:extLst>
          </p:cNvPr>
          <p:cNvSpPr/>
          <p:nvPr/>
        </p:nvSpPr>
        <p:spPr>
          <a:xfrm>
            <a:off x="6883977" y="1986742"/>
            <a:ext cx="4372495" cy="981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AU" sz="1600" dirty="0">
                <a:solidFill>
                  <a:schemeClr val="tx1"/>
                </a:solidFill>
                <a:latin typeface="Inter Medium" panose="02000603000000020004" pitchFamily="50" charset="0"/>
                <a:ea typeface="Inter Medium" panose="02000603000000020004" pitchFamily="50" charset="0"/>
                <a:cs typeface="Inter Medium" panose="02000603000000020004" pitchFamily="50" charset="0"/>
              </a:rPr>
              <a:t>Total sales of packaged coffee beans reached ~$438bn globally in 2022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68E6D98B-44B3-4C4C-8344-91B4BA298686}"/>
              </a:ext>
            </a:extLst>
          </p:cNvPr>
          <p:cNvSpPr/>
          <p:nvPr/>
        </p:nvSpPr>
        <p:spPr>
          <a:xfrm>
            <a:off x="6883977" y="3387553"/>
            <a:ext cx="4372495" cy="981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AU" sz="1600" dirty="0">
                <a:solidFill>
                  <a:schemeClr val="tx1"/>
                </a:solidFill>
                <a:latin typeface="Inter Medium" panose="02000603000000020004" pitchFamily="50" charset="0"/>
                <a:ea typeface="Inter Medium" panose="02000603000000020004" pitchFamily="50" charset="0"/>
                <a:cs typeface="Inter Medium" panose="02000603000000020004" pitchFamily="50" charset="0"/>
              </a:rPr>
              <a:t>Online purchases of packaged coffee beans made up ~25% of all sales globally</a:t>
            </a:r>
          </a:p>
        </p:txBody>
      </p:sp>
      <p:grpSp>
        <p:nvGrpSpPr>
          <p:cNvPr id="465" name="Group 464">
            <a:extLst>
              <a:ext uri="{FF2B5EF4-FFF2-40B4-BE49-F238E27FC236}">
                <a16:creationId xmlns:a16="http://schemas.microsoft.com/office/drawing/2014/main" id="{7DB10F3A-2D9E-4147-BFC8-DFC29A3403F7}"/>
              </a:ext>
            </a:extLst>
          </p:cNvPr>
          <p:cNvGrpSpPr/>
          <p:nvPr/>
        </p:nvGrpSpPr>
        <p:grpSpPr>
          <a:xfrm>
            <a:off x="3802743" y="2138362"/>
            <a:ext cx="2742585" cy="2581275"/>
            <a:chOff x="-3372913" y="2119745"/>
            <a:chExt cx="10156098" cy="2581275"/>
          </a:xfrm>
        </p:grpSpPr>
        <p:cxnSp>
          <p:nvCxnSpPr>
            <p:cNvPr id="463" name="Straight Arrow Connector 462">
              <a:extLst>
                <a:ext uri="{FF2B5EF4-FFF2-40B4-BE49-F238E27FC236}">
                  <a16:creationId xmlns:a16="http://schemas.microsoft.com/office/drawing/2014/main" id="{D5D9FCF6-0426-4131-A805-55887DC4F5DA}"/>
                </a:ext>
              </a:extLst>
            </p:cNvPr>
            <p:cNvCxnSpPr>
              <a:cxnSpLocks/>
            </p:cNvCxnSpPr>
            <p:nvPr/>
          </p:nvCxnSpPr>
          <p:spPr>
            <a:xfrm>
              <a:off x="633876" y="2119745"/>
              <a:ext cx="6149309" cy="0"/>
            </a:xfrm>
            <a:prstGeom prst="straightConnector1">
              <a:avLst/>
            </a:prstGeom>
            <a:ln w="57150">
              <a:solidFill>
                <a:schemeClr val="tx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2346E9ED-5117-4646-BAA7-8ECECA5C56A1}"/>
                </a:ext>
              </a:extLst>
            </p:cNvPr>
            <p:cNvCxnSpPr>
              <a:cxnSpLocks/>
            </p:cNvCxnSpPr>
            <p:nvPr/>
          </p:nvCxnSpPr>
          <p:spPr>
            <a:xfrm>
              <a:off x="-1330488" y="3529445"/>
              <a:ext cx="8113673" cy="0"/>
            </a:xfrm>
            <a:prstGeom prst="straightConnector1">
              <a:avLst/>
            </a:prstGeom>
            <a:ln w="57150">
              <a:solidFill>
                <a:schemeClr val="accent3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FF67AEC8-12A9-4262-BC9C-28EF11D751AC}"/>
                </a:ext>
              </a:extLst>
            </p:cNvPr>
            <p:cNvCxnSpPr>
              <a:cxnSpLocks/>
            </p:cNvCxnSpPr>
            <p:nvPr/>
          </p:nvCxnSpPr>
          <p:spPr>
            <a:xfrm>
              <a:off x="-3372913" y="4701020"/>
              <a:ext cx="10156098" cy="0"/>
            </a:xfrm>
            <a:prstGeom prst="straightConnector1">
              <a:avLst/>
            </a:prstGeom>
            <a:ln w="57150">
              <a:solidFill>
                <a:srgbClr val="74AEE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Rectangle 115">
            <a:extLst>
              <a:ext uri="{FF2B5EF4-FFF2-40B4-BE49-F238E27FC236}">
                <a16:creationId xmlns:a16="http://schemas.microsoft.com/office/drawing/2014/main" id="{62895933-8F7B-4F4F-8D0D-4D13A1CA9518}"/>
              </a:ext>
            </a:extLst>
          </p:cNvPr>
          <p:cNvSpPr/>
          <p:nvPr/>
        </p:nvSpPr>
        <p:spPr>
          <a:xfrm>
            <a:off x="6883977" y="4559187"/>
            <a:ext cx="4372495" cy="1016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AU" sz="1600" dirty="0">
                <a:solidFill>
                  <a:schemeClr val="tx1"/>
                </a:solidFill>
                <a:latin typeface="Inter Medium" panose="02000603000000020004" pitchFamily="50" charset="0"/>
                <a:ea typeface="Inter Medium" panose="02000603000000020004" pitchFamily="50" charset="0"/>
                <a:cs typeface="Inter Medium" panose="02000603000000020004" pitchFamily="50" charset="0"/>
              </a:rPr>
              <a:t>We expect to capture just over 10% of the online package coffee bean market by investing heavily in marketing, and selling both direct to consumer and via major platforms (e.g. Amazon)</a:t>
            </a:r>
          </a:p>
        </p:txBody>
      </p:sp>
    </p:spTree>
    <p:extLst>
      <p:ext uri="{BB962C8B-B14F-4D97-AF65-F5344CB8AC3E}">
        <p14:creationId xmlns:p14="http://schemas.microsoft.com/office/powerpoint/2010/main" val="1785734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809CB042-9976-40F2-A0EB-4352E6D93E1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260618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1" imgH="411" progId="TCLayout.ActiveDocument.1">
                  <p:embed/>
                </p:oleObj>
              </mc:Choice>
              <mc:Fallback>
                <p:oleObj name="think-cell Slide" r:id="rId3" imgW="411" imgH="41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809CB042-9976-40F2-A0EB-4352E6D93E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E48D4E3B-9DEB-4A87-BE6B-C3737E57D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AU" sz="2400" dirty="0">
                <a:latin typeface="Inter" panose="020B0502030000000004" pitchFamily="34" charset="0"/>
                <a:ea typeface="Inter" panose="020B0502030000000004" pitchFamily="34" charset="0"/>
                <a:cs typeface="Inter" panose="020B0502030000000004" pitchFamily="34" charset="0"/>
              </a:rPr>
              <a:t>TAM Template: Inverte</a:t>
            </a:r>
            <a:r>
              <a:rPr lang="en-AU" dirty="0">
                <a:latin typeface="Inter" panose="020B0502030000000004" pitchFamily="34" charset="0"/>
                <a:ea typeface="Inter" panose="020B0502030000000004" pitchFamily="34" charset="0"/>
                <a:cs typeface="Inter" panose="020B0502030000000004" pitchFamily="34" charset="0"/>
              </a:rPr>
              <a:t>d Pyramid</a:t>
            </a:r>
            <a:endParaRPr lang="en-AU" dirty="0"/>
          </a:p>
        </p:txBody>
      </p:sp>
      <p:sp>
        <p:nvSpPr>
          <p:cNvPr id="464" name="Rectangle 463">
            <a:extLst>
              <a:ext uri="{FF2B5EF4-FFF2-40B4-BE49-F238E27FC236}">
                <a16:creationId xmlns:a16="http://schemas.microsoft.com/office/drawing/2014/main" id="{C7748FC8-94C5-4439-89C0-04BA12AE8B4E}"/>
              </a:ext>
            </a:extLst>
          </p:cNvPr>
          <p:cNvSpPr/>
          <p:nvPr/>
        </p:nvSpPr>
        <p:spPr>
          <a:xfrm>
            <a:off x="7581900" y="1986742"/>
            <a:ext cx="4058557" cy="981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AU" sz="1600" dirty="0">
                <a:solidFill>
                  <a:schemeClr val="tx1"/>
                </a:solidFill>
                <a:latin typeface="Inter Medium" panose="02000603000000020004" pitchFamily="50" charset="0"/>
                <a:ea typeface="Inter Medium" panose="02000603000000020004" pitchFamily="50" charset="0"/>
                <a:cs typeface="Inter Medium" panose="02000603000000020004" pitchFamily="50" charset="0"/>
              </a:rPr>
              <a:t>Total sales of packaged coffee beans reached ~$438bn globally in 2022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68E6D98B-44B3-4C4C-8344-91B4BA298686}"/>
              </a:ext>
            </a:extLst>
          </p:cNvPr>
          <p:cNvSpPr/>
          <p:nvPr/>
        </p:nvSpPr>
        <p:spPr>
          <a:xfrm>
            <a:off x="7581900" y="3387553"/>
            <a:ext cx="4058557" cy="981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AU" sz="1600" dirty="0">
                <a:solidFill>
                  <a:schemeClr val="tx1"/>
                </a:solidFill>
                <a:latin typeface="Inter Medium" panose="02000603000000020004" pitchFamily="50" charset="0"/>
                <a:ea typeface="Inter Medium" panose="02000603000000020004" pitchFamily="50" charset="0"/>
                <a:cs typeface="Inter Medium" panose="02000603000000020004" pitchFamily="50" charset="0"/>
              </a:rPr>
              <a:t>Online purchases of packaged coffee beans made up ~25% of all sales globally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62895933-8F7B-4F4F-8D0D-4D13A1CA9518}"/>
              </a:ext>
            </a:extLst>
          </p:cNvPr>
          <p:cNvSpPr/>
          <p:nvPr/>
        </p:nvSpPr>
        <p:spPr>
          <a:xfrm>
            <a:off x="7581900" y="4559187"/>
            <a:ext cx="4058557" cy="1016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AU" sz="1600" dirty="0">
                <a:solidFill>
                  <a:schemeClr val="tx1"/>
                </a:solidFill>
                <a:latin typeface="Inter Medium" panose="02000603000000020004" pitchFamily="50" charset="0"/>
                <a:ea typeface="Inter Medium" panose="02000603000000020004" pitchFamily="50" charset="0"/>
                <a:cs typeface="Inter Medium" panose="02000603000000020004" pitchFamily="50" charset="0"/>
              </a:rPr>
              <a:t>We expect to capture just over 10% of the online package coffee bean market by investing heavily in marketing, and selling both direct to consumer and via major platforms (e.g. Amazon)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A52A7B4-40D4-40E0-90AC-D7BA45EF19D6}"/>
              </a:ext>
            </a:extLst>
          </p:cNvPr>
          <p:cNvGrpSpPr/>
          <p:nvPr/>
        </p:nvGrpSpPr>
        <p:grpSpPr>
          <a:xfrm>
            <a:off x="769554" y="1584244"/>
            <a:ext cx="6278639" cy="4682679"/>
            <a:chOff x="706633" y="1584244"/>
            <a:chExt cx="5618896" cy="4682679"/>
          </a:xfrm>
        </p:grpSpPr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60B31872-3291-490C-A2C8-922A99B0C352}"/>
                </a:ext>
              </a:extLst>
            </p:cNvPr>
            <p:cNvSpPr/>
            <p:nvPr/>
          </p:nvSpPr>
          <p:spPr>
            <a:xfrm rot="10800000">
              <a:off x="706633" y="1584244"/>
              <a:ext cx="5618896" cy="4672330"/>
            </a:xfrm>
            <a:prstGeom prst="triangle">
              <a:avLst>
                <a:gd name="adj" fmla="val 5051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l"/>
              <a:endParaRPr lang="en-AU" sz="12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Inter" panose="020B0502030000000004" pitchFamily="34" charset="0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07367BB-F1FA-45F5-8D61-B1B6F7F074BF}"/>
                </a:ext>
              </a:extLst>
            </p:cNvPr>
            <p:cNvSpPr/>
            <p:nvPr/>
          </p:nvSpPr>
          <p:spPr>
            <a:xfrm>
              <a:off x="1539299" y="2968453"/>
              <a:ext cx="3939422" cy="3288122"/>
            </a:xfrm>
            <a:custGeom>
              <a:avLst/>
              <a:gdLst>
                <a:gd name="connsiteX0" fmla="*/ 0 w 3978894"/>
                <a:gd name="connsiteY0" fmla="*/ 0 h 3288122"/>
                <a:gd name="connsiteX1" fmla="*/ 3978894 w 3978894"/>
                <a:gd name="connsiteY1" fmla="*/ 0 h 3288122"/>
                <a:gd name="connsiteX2" fmla="*/ 1969075 w 3978894"/>
                <a:gd name="connsiteY2" fmla="*/ 3288122 h 3288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78894" h="3288122">
                  <a:moveTo>
                    <a:pt x="0" y="0"/>
                  </a:moveTo>
                  <a:lnTo>
                    <a:pt x="3978894" y="0"/>
                  </a:lnTo>
                  <a:lnTo>
                    <a:pt x="1969075" y="328812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algn="l"/>
              <a:endParaRPr lang="en-AU" sz="1200" dirty="0">
                <a:solidFill>
                  <a:schemeClr val="tx1"/>
                </a:solidFill>
                <a:latin typeface="Inter" panose="020B0502030000000004" pitchFamily="34" charset="0"/>
                <a:ea typeface="Inter" panose="020B0502030000000004" pitchFamily="34" charset="0"/>
                <a:cs typeface="Inter" panose="020B0502030000000004" pitchFamily="34" charset="0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9798949-6E35-4180-B182-A24DEEDC1884}"/>
                </a:ext>
              </a:extLst>
            </p:cNvPr>
            <p:cNvSpPr/>
            <p:nvPr/>
          </p:nvSpPr>
          <p:spPr>
            <a:xfrm>
              <a:off x="2393099" y="4408219"/>
              <a:ext cx="2226913" cy="1858704"/>
            </a:xfrm>
            <a:custGeom>
              <a:avLst/>
              <a:gdLst>
                <a:gd name="connsiteX0" fmla="*/ 0 w 2294391"/>
                <a:gd name="connsiteY0" fmla="*/ 0 h 1896064"/>
                <a:gd name="connsiteX1" fmla="*/ 2294391 w 2294391"/>
                <a:gd name="connsiteY1" fmla="*/ 0 h 1896064"/>
                <a:gd name="connsiteX2" fmla="*/ 1135448 w 2294391"/>
                <a:gd name="connsiteY2" fmla="*/ 1896064 h 189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94391" h="1896064">
                  <a:moveTo>
                    <a:pt x="0" y="0"/>
                  </a:moveTo>
                  <a:lnTo>
                    <a:pt x="2294391" y="0"/>
                  </a:lnTo>
                  <a:lnTo>
                    <a:pt x="1135448" y="1896064"/>
                  </a:lnTo>
                  <a:close/>
                </a:path>
              </a:pathLst>
            </a:custGeom>
            <a:solidFill>
              <a:srgbClr val="74AE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tIns="144000" rtlCol="0" anchor="t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AU" sz="1600" b="1" dirty="0">
                  <a:solidFill>
                    <a:schemeClr val="bg1"/>
                  </a:solidFill>
                  <a:latin typeface="+mj-lt"/>
                  <a:ea typeface="Inter" panose="020B0502030000000004" pitchFamily="34" charset="0"/>
                  <a:cs typeface="Inter" panose="020B0502030000000004" pitchFamily="34" charset="0"/>
                </a:rPr>
                <a:t>Estimated </a:t>
              </a:r>
              <a:br>
                <a:rPr lang="en-AU" sz="1600" b="1" dirty="0">
                  <a:solidFill>
                    <a:schemeClr val="bg1"/>
                  </a:solidFill>
                  <a:latin typeface="+mj-lt"/>
                  <a:ea typeface="Inter" panose="020B0502030000000004" pitchFamily="34" charset="0"/>
                  <a:cs typeface="Inter" panose="020B0502030000000004" pitchFamily="34" charset="0"/>
                </a:rPr>
              </a:br>
              <a:r>
                <a:rPr lang="en-AU" sz="1600" b="1" dirty="0">
                  <a:solidFill>
                    <a:schemeClr val="bg1"/>
                  </a:solidFill>
                  <a:latin typeface="+mj-lt"/>
                  <a:ea typeface="Inter" panose="020B0502030000000004" pitchFamily="34" charset="0"/>
                  <a:cs typeface="Inter" panose="020B0502030000000004" pitchFamily="34" charset="0"/>
                </a:rPr>
                <a:t>Obtainable </a:t>
              </a:r>
              <a:br>
                <a:rPr lang="en-AU" sz="1600" b="1" dirty="0">
                  <a:solidFill>
                    <a:schemeClr val="bg1"/>
                  </a:solidFill>
                  <a:latin typeface="+mj-lt"/>
                  <a:ea typeface="Inter" panose="020B0502030000000004" pitchFamily="34" charset="0"/>
                  <a:cs typeface="Inter" panose="020B0502030000000004" pitchFamily="34" charset="0"/>
                </a:rPr>
              </a:br>
              <a:r>
                <a:rPr lang="en-AU" sz="1600" b="1" dirty="0">
                  <a:solidFill>
                    <a:schemeClr val="bg1"/>
                  </a:solidFill>
                  <a:latin typeface="+mj-lt"/>
                  <a:ea typeface="Inter" panose="020B0502030000000004" pitchFamily="34" charset="0"/>
                  <a:cs typeface="Inter" panose="020B0502030000000004" pitchFamily="34" charset="0"/>
                </a:rPr>
                <a:t>Market</a:t>
              </a:r>
            </a:p>
            <a:p>
              <a:pPr algn="ctr">
                <a:spcAft>
                  <a:spcPts val="600"/>
                </a:spcAft>
              </a:pPr>
              <a:r>
                <a:rPr lang="en-AU" sz="1600" b="1" dirty="0">
                  <a:solidFill>
                    <a:schemeClr val="bg1"/>
                  </a:solidFill>
                  <a:latin typeface="+mj-lt"/>
                  <a:ea typeface="Inter" panose="020B0502030000000004" pitchFamily="34" charset="0"/>
                  <a:cs typeface="Inter" panose="020B0502030000000004" pitchFamily="34" charset="0"/>
                </a:rPr>
                <a:t>~$14bn</a:t>
              </a:r>
              <a:endParaRPr lang="en-AU" sz="1600" dirty="0">
                <a:solidFill>
                  <a:schemeClr val="bg1"/>
                </a:solidFill>
                <a:latin typeface="+mj-lt"/>
                <a:ea typeface="Inter" panose="020B0502030000000004" pitchFamily="34" charset="0"/>
                <a:cs typeface="Inter" panose="020B05020300000000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9B50988-5341-4DBA-8D5B-98423D2866FE}"/>
                </a:ext>
              </a:extLst>
            </p:cNvPr>
            <p:cNvSpPr/>
            <p:nvPr/>
          </p:nvSpPr>
          <p:spPr>
            <a:xfrm>
              <a:off x="1556348" y="1775379"/>
              <a:ext cx="3939422" cy="10450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AU" sz="2000" b="1" dirty="0">
                  <a:solidFill>
                    <a:schemeClr val="bg1"/>
                  </a:solidFill>
                  <a:latin typeface="+mj-lt"/>
                  <a:ea typeface="Inter" panose="020B0502030000000004" pitchFamily="34" charset="0"/>
                  <a:cs typeface="Inter" panose="020B0502030000000004" pitchFamily="34" charset="0"/>
                </a:rPr>
                <a:t>Global Packaged</a:t>
              </a:r>
              <a:br>
                <a:rPr lang="en-AU" sz="2000" b="1" dirty="0">
                  <a:solidFill>
                    <a:schemeClr val="bg1"/>
                  </a:solidFill>
                  <a:latin typeface="+mj-lt"/>
                  <a:ea typeface="Inter" panose="020B0502030000000004" pitchFamily="34" charset="0"/>
                  <a:cs typeface="Inter" panose="020B0502030000000004" pitchFamily="34" charset="0"/>
                </a:rPr>
              </a:br>
              <a:r>
                <a:rPr lang="en-AU" sz="2000" b="1" dirty="0">
                  <a:solidFill>
                    <a:schemeClr val="bg1"/>
                  </a:solidFill>
                  <a:latin typeface="+mj-lt"/>
                  <a:ea typeface="Inter" panose="020B0502030000000004" pitchFamily="34" charset="0"/>
                  <a:cs typeface="Inter" panose="020B0502030000000004" pitchFamily="34" charset="0"/>
                </a:rPr>
                <a:t>Coffee Bean Purchases</a:t>
              </a:r>
            </a:p>
            <a:p>
              <a:pPr algn="ctr">
                <a:spcAft>
                  <a:spcPts val="600"/>
                </a:spcAft>
              </a:pPr>
              <a:r>
                <a:rPr lang="en-AU" sz="2000" b="1" dirty="0">
                  <a:solidFill>
                    <a:schemeClr val="bg1"/>
                  </a:solidFill>
                  <a:latin typeface="+mj-lt"/>
                  <a:ea typeface="Inter" panose="020B0502030000000004" pitchFamily="34" charset="0"/>
                  <a:cs typeface="Inter" panose="020B0502030000000004" pitchFamily="34" charset="0"/>
                </a:rPr>
                <a:t>~$438bn</a:t>
              </a:r>
              <a:endParaRPr lang="en-AU" sz="2000" dirty="0">
                <a:solidFill>
                  <a:schemeClr val="bg1"/>
                </a:solidFill>
                <a:latin typeface="+mj-lt"/>
                <a:ea typeface="Inter" panose="020B0502030000000004" pitchFamily="34" charset="0"/>
                <a:cs typeface="Inter" panose="020B0502030000000004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EB86BA4-5F7A-4E61-9E46-D7F417C11AF0}"/>
                </a:ext>
              </a:extLst>
            </p:cNvPr>
            <p:cNvSpPr/>
            <p:nvPr/>
          </p:nvSpPr>
          <p:spPr>
            <a:xfrm>
              <a:off x="1556347" y="3130253"/>
              <a:ext cx="3939422" cy="10450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AU" b="1" dirty="0">
                  <a:solidFill>
                    <a:schemeClr val="bg1"/>
                  </a:solidFill>
                  <a:latin typeface="+mj-lt"/>
                  <a:ea typeface="Inter" panose="020B0502030000000004" pitchFamily="34" charset="0"/>
                  <a:cs typeface="Inter" panose="020B0502030000000004" pitchFamily="34" charset="0"/>
                </a:rPr>
                <a:t>Global Online Packaged </a:t>
              </a:r>
              <a:br>
                <a:rPr lang="en-AU" b="1" dirty="0">
                  <a:solidFill>
                    <a:schemeClr val="bg1"/>
                  </a:solidFill>
                  <a:latin typeface="+mj-lt"/>
                  <a:ea typeface="Inter" panose="020B0502030000000004" pitchFamily="34" charset="0"/>
                  <a:cs typeface="Inter" panose="020B0502030000000004" pitchFamily="34" charset="0"/>
                </a:rPr>
              </a:br>
              <a:r>
                <a:rPr lang="en-AU" b="1" dirty="0">
                  <a:solidFill>
                    <a:schemeClr val="bg1"/>
                  </a:solidFill>
                  <a:latin typeface="+mj-lt"/>
                  <a:ea typeface="Inter" panose="020B0502030000000004" pitchFamily="34" charset="0"/>
                  <a:cs typeface="Inter" panose="020B0502030000000004" pitchFamily="34" charset="0"/>
                </a:rPr>
                <a:t>Coffee Bean Purchases</a:t>
              </a:r>
            </a:p>
            <a:p>
              <a:pPr algn="ctr">
                <a:spcAft>
                  <a:spcPts val="600"/>
                </a:spcAft>
              </a:pPr>
              <a:r>
                <a:rPr lang="en-AU" b="1" dirty="0">
                  <a:solidFill>
                    <a:schemeClr val="bg1"/>
                  </a:solidFill>
                  <a:latin typeface="+mj-lt"/>
                  <a:ea typeface="Inter" panose="020B0502030000000004" pitchFamily="34" charset="0"/>
                  <a:cs typeface="Inter" panose="020B0502030000000004" pitchFamily="34" charset="0"/>
                </a:rPr>
                <a:t>~$113bn</a:t>
              </a:r>
              <a:endParaRPr lang="en-AU" dirty="0">
                <a:solidFill>
                  <a:schemeClr val="bg1"/>
                </a:solidFill>
                <a:latin typeface="+mj-lt"/>
                <a:ea typeface="Inter" panose="020B0502030000000004" pitchFamily="34" charset="0"/>
                <a:cs typeface="Inter" panose="020B0502030000000004" pitchFamily="34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59FC622-ECFD-4881-B199-9B868320ADE9}"/>
              </a:ext>
            </a:extLst>
          </p:cNvPr>
          <p:cNvGrpSpPr/>
          <p:nvPr/>
        </p:nvGrpSpPr>
        <p:grpSpPr>
          <a:xfrm>
            <a:off x="4724400" y="2136683"/>
            <a:ext cx="2535656" cy="2587717"/>
            <a:chOff x="-2606632" y="2083089"/>
            <a:chExt cx="9389817" cy="2489635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38A1D6A-9B98-48B7-B012-F492B6A4C9AD}"/>
                </a:ext>
              </a:extLst>
            </p:cNvPr>
            <p:cNvCxnSpPr>
              <a:cxnSpLocks/>
            </p:cNvCxnSpPr>
            <p:nvPr/>
          </p:nvCxnSpPr>
          <p:spPr>
            <a:xfrm>
              <a:off x="633876" y="2083089"/>
              <a:ext cx="6149309" cy="0"/>
            </a:xfrm>
            <a:prstGeom prst="straightConnector1">
              <a:avLst/>
            </a:prstGeom>
            <a:ln w="57150">
              <a:solidFill>
                <a:schemeClr val="tx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7F69D8D4-CA9C-4C0F-A950-091C7F72D7BE}"/>
                </a:ext>
              </a:extLst>
            </p:cNvPr>
            <p:cNvCxnSpPr>
              <a:cxnSpLocks/>
            </p:cNvCxnSpPr>
            <p:nvPr/>
          </p:nvCxnSpPr>
          <p:spPr>
            <a:xfrm>
              <a:off x="633876" y="3419478"/>
              <a:ext cx="6149309" cy="0"/>
            </a:xfrm>
            <a:prstGeom prst="straightConnector1">
              <a:avLst/>
            </a:prstGeom>
            <a:ln w="57150">
              <a:solidFill>
                <a:schemeClr val="accent3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D4E85EF1-F7E1-4CBC-BE3D-46F84E5E69DC}"/>
                </a:ext>
              </a:extLst>
            </p:cNvPr>
            <p:cNvCxnSpPr>
              <a:cxnSpLocks/>
            </p:cNvCxnSpPr>
            <p:nvPr/>
          </p:nvCxnSpPr>
          <p:spPr>
            <a:xfrm>
              <a:off x="-2606632" y="4572724"/>
              <a:ext cx="9389817" cy="0"/>
            </a:xfrm>
            <a:prstGeom prst="straightConnector1">
              <a:avLst/>
            </a:prstGeom>
            <a:ln w="57150">
              <a:solidFill>
                <a:srgbClr val="74AEE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Footer Placeholder 1">
            <a:extLst>
              <a:ext uri="{FF2B5EF4-FFF2-40B4-BE49-F238E27FC236}">
                <a16:creationId xmlns:a16="http://schemas.microsoft.com/office/drawing/2014/main" id="{CBC4DD7D-546A-428E-8883-41B4B6B3AF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" y="6499861"/>
            <a:ext cx="12191999" cy="358140"/>
          </a:xfrm>
          <a:solidFill>
            <a:schemeClr val="accent6">
              <a:lumMod val="50000"/>
            </a:schemeClr>
          </a:solidFill>
        </p:spPr>
        <p:txBody>
          <a:bodyPr vert="horz" lIns="439614" tIns="37221" rIns="439614" bIns="37221" rtlCol="0" anchor="ctr"/>
          <a:lstStyle/>
          <a:p>
            <a:pPr algn="l">
              <a:tabLst>
                <a:tab pos="5160963" algn="ctr"/>
                <a:tab pos="10944225" algn="r"/>
              </a:tabLst>
            </a:pPr>
            <a:r>
              <a:rPr lang="en-US" dirty="0">
                <a:latin typeface="+mn-lt"/>
              </a:rPr>
              <a:t>		SlideScience.co</a:t>
            </a:r>
          </a:p>
        </p:txBody>
      </p:sp>
    </p:spTree>
    <p:extLst>
      <p:ext uri="{BB962C8B-B14F-4D97-AF65-F5344CB8AC3E}">
        <p14:creationId xmlns:p14="http://schemas.microsoft.com/office/powerpoint/2010/main" val="326565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809CB042-9976-40F2-A0EB-4352E6D93E1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079031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1" imgH="411" progId="TCLayout.ActiveDocument.1">
                  <p:embed/>
                </p:oleObj>
              </mc:Choice>
              <mc:Fallback>
                <p:oleObj name="think-cell Slide" r:id="rId3" imgW="411" imgH="41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809CB042-9976-40F2-A0EB-4352E6D93E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E48D4E3B-9DEB-4A87-BE6B-C3737E57D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AU" sz="2400" dirty="0">
                <a:latin typeface="Inter" panose="020B0502030000000004" pitchFamily="34" charset="0"/>
                <a:ea typeface="Inter" panose="020B0502030000000004" pitchFamily="34" charset="0"/>
                <a:cs typeface="Inter" panose="020B0502030000000004" pitchFamily="34" charset="0"/>
              </a:rPr>
              <a:t>TAM Template: Marimekko / Rectangles</a:t>
            </a:r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0AA874-0C6F-491F-B3EC-F4582EE63817}"/>
              </a:ext>
            </a:extLst>
          </p:cNvPr>
          <p:cNvSpPr/>
          <p:nvPr/>
        </p:nvSpPr>
        <p:spPr>
          <a:xfrm>
            <a:off x="673100" y="1429384"/>
            <a:ext cx="10744200" cy="4526915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216000" rtlCol="0" anchor="t"/>
          <a:lstStyle/>
          <a:p>
            <a:pPr algn="l"/>
            <a:r>
              <a:rPr lang="en-US" sz="2000" dirty="0">
                <a:solidFill>
                  <a:schemeClr val="accent4"/>
                </a:solidFill>
                <a:latin typeface="+mj-lt"/>
                <a:ea typeface="Inter Medium" panose="02000603000000020004" pitchFamily="50" charset="0"/>
                <a:cs typeface="Inter Medium" panose="02000603000000020004" pitchFamily="50" charset="0"/>
              </a:rPr>
              <a:t>Global Packaged Coffee Bean Purchases (~$438bn) </a:t>
            </a:r>
          </a:p>
          <a:p>
            <a:pPr algn="l"/>
            <a:r>
              <a:rPr lang="en-AU" dirty="0">
                <a:solidFill>
                  <a:schemeClr val="tx1"/>
                </a:solidFill>
                <a:latin typeface="Inter Medium" panose="02000603000000020004" pitchFamily="50" charset="0"/>
                <a:ea typeface="Inter Medium" panose="02000603000000020004" pitchFamily="50" charset="0"/>
                <a:cs typeface="Inter Medium" panose="02000603000000020004" pitchFamily="50" charset="0"/>
              </a:rPr>
              <a:t>Total sales of packaged coffee beans in 2022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C1850A-13C9-491B-BB00-70192E6B0365}"/>
              </a:ext>
            </a:extLst>
          </p:cNvPr>
          <p:cNvSpPr/>
          <p:nvPr/>
        </p:nvSpPr>
        <p:spPr>
          <a:xfrm>
            <a:off x="3746500" y="3200400"/>
            <a:ext cx="7670800" cy="2755899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216000" rtlCol="0" anchor="t"/>
          <a:lstStyle/>
          <a:p>
            <a:pPr algn="l"/>
            <a:r>
              <a:rPr lang="en-US" sz="2000" dirty="0">
                <a:solidFill>
                  <a:schemeClr val="accent3"/>
                </a:solidFill>
                <a:latin typeface="+mj-lt"/>
                <a:ea typeface="Inter Medium" panose="02000603000000020004" pitchFamily="50" charset="0"/>
                <a:cs typeface="Inter Medium" panose="02000603000000020004" pitchFamily="50" charset="0"/>
              </a:rPr>
              <a:t>Global Online Packaged Coffee Bean Purchases (~$113bn)</a:t>
            </a:r>
          </a:p>
          <a:p>
            <a:pPr algn="l"/>
            <a:r>
              <a:rPr lang="en-AU" dirty="0">
                <a:solidFill>
                  <a:schemeClr val="tx1"/>
                </a:solidFill>
                <a:latin typeface="Inter Medium" panose="02000603000000020004" pitchFamily="50" charset="0"/>
                <a:ea typeface="Inter Medium" panose="02000603000000020004" pitchFamily="50" charset="0"/>
                <a:cs typeface="Inter Medium" panose="02000603000000020004" pitchFamily="50" charset="0"/>
              </a:rPr>
              <a:t>Total sales of packaged coffee beans via online channels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C5729E-5389-42D6-BF22-D01FE96D96BF}"/>
              </a:ext>
            </a:extLst>
          </p:cNvPr>
          <p:cNvSpPr/>
          <p:nvPr/>
        </p:nvSpPr>
        <p:spPr>
          <a:xfrm>
            <a:off x="5778500" y="4711700"/>
            <a:ext cx="5638800" cy="1244599"/>
          </a:xfrm>
          <a:prstGeom prst="rect">
            <a:avLst/>
          </a:prstGeom>
          <a:solidFill>
            <a:schemeClr val="bg1"/>
          </a:solidFill>
          <a:ln w="57150">
            <a:solidFill>
              <a:srgbClr val="74AE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216000" rtlCol="0" anchor="t"/>
          <a:lstStyle/>
          <a:p>
            <a:pPr algn="l"/>
            <a:r>
              <a:rPr lang="en-US" sz="2000" dirty="0">
                <a:solidFill>
                  <a:srgbClr val="74AEE2"/>
                </a:solidFill>
                <a:latin typeface="+mj-lt"/>
                <a:ea typeface="Inter Medium" panose="02000603000000020004" pitchFamily="50" charset="0"/>
                <a:cs typeface="Inter Medium" panose="02000603000000020004" pitchFamily="50" charset="0"/>
              </a:rPr>
              <a:t>Forecast Sales for Coffee Co. (~$14bn)</a:t>
            </a:r>
          </a:p>
          <a:p>
            <a:pPr algn="l"/>
            <a:r>
              <a:rPr lang="en-AU" dirty="0">
                <a:solidFill>
                  <a:schemeClr val="tx1"/>
                </a:solidFill>
                <a:latin typeface="Inter Medium" panose="02000603000000020004" pitchFamily="50" charset="0"/>
                <a:ea typeface="Inter Medium" panose="02000603000000020004" pitchFamily="50" charset="0"/>
                <a:cs typeface="Inter Medium" panose="02000603000000020004" pitchFamily="50" charset="0"/>
              </a:rPr>
              <a:t>Forecast total sales via DTC and platform channels in 2022</a:t>
            </a:r>
          </a:p>
        </p:txBody>
      </p:sp>
      <p:sp>
        <p:nvSpPr>
          <p:cNvPr id="19" name="Footer Placeholder 1">
            <a:extLst>
              <a:ext uri="{FF2B5EF4-FFF2-40B4-BE49-F238E27FC236}">
                <a16:creationId xmlns:a16="http://schemas.microsoft.com/office/drawing/2014/main" id="{7FF64693-18A1-475E-AD5F-450D0289FF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" y="6499861"/>
            <a:ext cx="12191999" cy="358140"/>
          </a:xfrm>
        </p:spPr>
        <p:txBody>
          <a:bodyPr/>
          <a:lstStyle/>
          <a:p>
            <a:pPr algn="l">
              <a:tabLst>
                <a:tab pos="5160963" algn="ctr"/>
                <a:tab pos="10944225" algn="r"/>
              </a:tabLst>
            </a:pPr>
            <a:r>
              <a:rPr lang="en-US" dirty="0">
                <a:latin typeface="+mn-lt"/>
              </a:rPr>
              <a:t>		SlideScience.co</a:t>
            </a:r>
          </a:p>
        </p:txBody>
      </p:sp>
    </p:spTree>
    <p:extLst>
      <p:ext uri="{BB962C8B-B14F-4D97-AF65-F5344CB8AC3E}">
        <p14:creationId xmlns:p14="http://schemas.microsoft.com/office/powerpoint/2010/main" val="4307126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56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d/%m/%Y&lt;/m_strFormatTime&gt;&lt;m_yearfmt&gt;&lt;begin val=&quot;0&quot;/&gt;&lt;end val=&quot;0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4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7&quot;&gt;&lt;elem m_fUsage=&quot;6.52112710802290163059E+00&quot;&gt;&lt;m_msothmcolidx val=&quot;0&quot;/&gt;&lt;m_rgb r=&quot;1F&quot; g=&quot;6F&quot; b=&quot;D8&quot;/&gt;&lt;/elem&gt;&lt;elem m_fUsage=&quot;7.60726436481000245493E-01&quot;&gt;&lt;m_msothmcolidx val=&quot;0&quot;/&gt;&lt;m_rgb r=&quot;B7&quot; g=&quot;47&quot; b=&quot;2A&quot;/&gt;&lt;/elem&gt;&lt;elem m_fUsage=&quot;6.36358342094649143128E-01&quot;&gt;&lt;m_msothmcolidx val=&quot;0&quot;/&gt;&lt;m_rgb r=&quot;6D&quot; g=&quot;A5&quot; b=&quot;00&quot;/&gt;&lt;/elem&gt;&lt;elem m_fUsage=&quot;2.28767924549610118801E-01&quot;&gt;&lt;m_msothmcolidx val=&quot;0&quot;/&gt;&lt;m_rgb r=&quot;D0&quot; g=&quot;48&quot; b=&quot;50&quot;/&gt;&lt;/elem&gt;&lt;elem m_fUsage=&quot;1.85302018885184188735E-01&quot;&gt;&lt;m_msothmcolidx val=&quot;0&quot;/&gt;&lt;m_rgb r=&quot;F7&quot; g=&quot;F7&quot; b=&quot;F7&quot;/&gt;&lt;/elem&gt;&lt;elem m_fUsage=&quot;1.66771816996665767086E-01&quot;&gt;&lt;m_msothmcolidx val=&quot;0&quot;/&gt;&lt;m_rgb r=&quot;3A&quot; g=&quot;41&quot; b=&quot;8F&quot;/&gt;&lt;/elem&gt;&lt;elem m_fUsage=&quot;1.50094635296999207030E-01&quot;&gt;&lt;m_msothmcolidx val=&quot;0&quot;/&gt;&lt;m_rgb r=&quot;5E&quot; g=&quot;60&quot; b=&quot;CE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mlRELA3RiqG.C49zHAm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j6CNRWbSveSGTXSUfmSy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think-cell">
      <a:dk1>
        <a:sysClr val="windowText" lastClr="000000"/>
      </a:dk1>
      <a:lt1>
        <a:sysClr val="window" lastClr="FFFFFF"/>
      </a:lt1>
      <a:dk2>
        <a:srgbClr val="00507D"/>
      </a:dk2>
      <a:lt2>
        <a:srgbClr val="FFFFFF"/>
      </a:lt2>
      <a:accent1>
        <a:srgbClr val="6EA600"/>
      </a:accent1>
      <a:accent2>
        <a:srgbClr val="4C7300"/>
      </a:accent2>
      <a:accent3>
        <a:srgbClr val="0070B0"/>
      </a:accent3>
      <a:accent4>
        <a:srgbClr val="00507D"/>
      </a:accent4>
      <a:accent5>
        <a:srgbClr val="C0C0C0"/>
      </a:accent5>
      <a:accent6>
        <a:srgbClr val="777777"/>
      </a:accent6>
      <a:hlink>
        <a:srgbClr val="555555"/>
      </a:hlink>
      <a:folHlink>
        <a:srgbClr val="333333"/>
      </a:folHlink>
    </a:clrScheme>
    <a:fontScheme name="Custom 1">
      <a:majorFont>
        <a:latin typeface="Inter Semi Bold"/>
        <a:ea typeface=""/>
        <a:cs typeface=""/>
      </a:majorFont>
      <a:minorFont>
        <a:latin typeface="Inter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t"/>
      <a:lstStyle>
        <a:defPPr algn="l">
          <a:defRPr sz="1200" dirty="0" smtClean="0">
            <a:solidFill>
              <a:schemeClr val="tx1"/>
            </a:solidFill>
            <a:latin typeface="Inter" panose="020B0502030000000004" pitchFamily="34" charset="0"/>
            <a:ea typeface="Inter" panose="020B0502030000000004" pitchFamily="34" charset="0"/>
            <a:cs typeface="Inter" panose="020B05020300000000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plate_tc_videos.potx" id="{B1ECEE8C-6A5D-44DE-9E8F-034D694ED2CB}" vid="{8FFC60FF-4BB5-4D91-A22A-3EF557E4D7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261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Gotham Narrow Bold</vt:lpstr>
      <vt:lpstr>Gotham Narrow Medium</vt:lpstr>
      <vt:lpstr>Arial</vt:lpstr>
      <vt:lpstr>Inter</vt:lpstr>
      <vt:lpstr>Inter Medium</vt:lpstr>
      <vt:lpstr>Inter Semi Bold</vt:lpstr>
      <vt:lpstr>Symbol</vt:lpstr>
      <vt:lpstr>1_Office Theme</vt:lpstr>
      <vt:lpstr>think-cell Slide</vt:lpstr>
      <vt:lpstr>TAM Template: Bubble</vt:lpstr>
      <vt:lpstr>TAM Template: Inverted Pyramid</vt:lpstr>
      <vt:lpstr>TAM Template: Marimekko / Rectangles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Galletta</dc:creator>
  <cp:lastModifiedBy>Daniel Galletta</cp:lastModifiedBy>
  <cp:revision>215</cp:revision>
  <dcterms:created xsi:type="dcterms:W3CDTF">2021-04-02T09:00:52Z</dcterms:created>
  <dcterms:modified xsi:type="dcterms:W3CDTF">2021-10-03T03:02:29Z</dcterms:modified>
</cp:coreProperties>
</file>